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4"/>
  </p:notesMasterIdLst>
  <p:handoutMasterIdLst>
    <p:handoutMasterId r:id="rId25"/>
  </p:handoutMasterIdLst>
  <p:sldIdLst>
    <p:sldId id="265" r:id="rId2"/>
    <p:sldId id="299" r:id="rId3"/>
    <p:sldId id="298" r:id="rId4"/>
    <p:sldId id="316" r:id="rId5"/>
    <p:sldId id="320" r:id="rId6"/>
    <p:sldId id="303" r:id="rId7"/>
    <p:sldId id="318" r:id="rId8"/>
    <p:sldId id="297" r:id="rId9"/>
    <p:sldId id="300" r:id="rId10"/>
    <p:sldId id="310" r:id="rId11"/>
    <p:sldId id="304" r:id="rId12"/>
    <p:sldId id="312" r:id="rId13"/>
    <p:sldId id="313" r:id="rId14"/>
    <p:sldId id="305" r:id="rId15"/>
    <p:sldId id="306" r:id="rId16"/>
    <p:sldId id="308" r:id="rId17"/>
    <p:sldId id="319" r:id="rId18"/>
    <p:sldId id="315" r:id="rId19"/>
    <p:sldId id="322" r:id="rId20"/>
    <p:sldId id="286" r:id="rId21"/>
    <p:sldId id="289" r:id="rId22"/>
    <p:sldId id="26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8AC"/>
    <a:srgbClr val="C3D4E1"/>
    <a:srgbClr val="E7E7FF"/>
    <a:srgbClr val="9307FE"/>
    <a:srgbClr val="006600"/>
    <a:srgbClr val="CCCCFF"/>
    <a:srgbClr val="FFCCFF"/>
    <a:srgbClr val="FF6699"/>
    <a:srgbClr val="7E007E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2515" autoAdjust="0"/>
  </p:normalViewPr>
  <p:slideViewPr>
    <p:cSldViewPr snapToGrid="0" snapToObjects="1" showGuides="1">
      <p:cViewPr varScale="1">
        <p:scale>
          <a:sx n="136" d="100"/>
          <a:sy n="136" d="100"/>
        </p:scale>
        <p:origin x="448" y="7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2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88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26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29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8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01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29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6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31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0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0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29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91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09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0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2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2.mp4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081047"/>
            <a:ext cx="6400800" cy="1135117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Разработка метода процедурной генерации для игровых веб-приложений с учётом особенностей отображения трёхмерной графики в браузере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 txBox="1">
            <a:spLocks/>
          </p:cNvSpPr>
          <p:nvPr/>
        </p:nvSpPr>
        <p:spPr>
          <a:xfrm>
            <a:off x="3578772" y="3659300"/>
            <a:ext cx="5018380" cy="105784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500" dirty="0">
                <a:solidFill>
                  <a:srgbClr val="FFFFFF"/>
                </a:solidFill>
                <a:latin typeface="+mn-lt"/>
              </a:rPr>
              <a:t>Обучающийся: Кощеев Илья Алексеевич, группа </a:t>
            </a:r>
            <a:r>
              <a:rPr lang="en-US" sz="1500" dirty="0">
                <a:solidFill>
                  <a:srgbClr val="FFFFFF"/>
                </a:solidFill>
                <a:latin typeface="+mn-lt"/>
              </a:rPr>
              <a:t>J4</a:t>
            </a:r>
            <a:r>
              <a:rPr lang="ru-RU" sz="1500" dirty="0">
                <a:solidFill>
                  <a:srgbClr val="FFFFFF"/>
                </a:solidFill>
                <a:latin typeface="+mn-lt"/>
              </a:rPr>
              <a:t>2</a:t>
            </a:r>
            <a:r>
              <a:rPr lang="en-US" sz="1500" dirty="0">
                <a:solidFill>
                  <a:srgbClr val="FFFFFF"/>
                </a:solidFill>
                <a:latin typeface="+mn-lt"/>
              </a:rPr>
              <a:t>21</a:t>
            </a:r>
            <a:endParaRPr lang="ru-RU" sz="1500" dirty="0">
              <a:solidFill>
                <a:srgbClr val="FFFFFF"/>
              </a:solidFill>
              <a:latin typeface="+mn-lt"/>
            </a:endParaRPr>
          </a:p>
          <a:p>
            <a:r>
              <a:rPr lang="ru-RU" sz="1500" dirty="0">
                <a:solidFill>
                  <a:srgbClr val="FFFFFF"/>
                </a:solidFill>
                <a:latin typeface="+mn-lt"/>
              </a:rPr>
              <a:t>Научный руководитель: к. т. н. Карсаков Андрей Сергеевич, доцент школы разработки видеоигр</a:t>
            </a:r>
          </a:p>
          <a:p>
            <a:endParaRPr lang="ru-RU" sz="1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Реализация на</a:t>
            </a:r>
            <a:r>
              <a:rPr lang="en-US" sz="2400" dirty="0"/>
              <a:t> TypeScript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634514" y="4258976"/>
            <a:ext cx="956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10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1E6F59-F969-483C-BE4B-1C5BC3ED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75" y="1273700"/>
            <a:ext cx="6298393" cy="33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7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Оптимизация модели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4258976"/>
            <a:ext cx="97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11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F0D147AB-38AD-415A-B3C2-D68D20FDDA60}"/>
              </a:ext>
            </a:extLst>
          </p:cNvPr>
          <p:cNvSpPr/>
          <p:nvPr/>
        </p:nvSpPr>
        <p:spPr>
          <a:xfrm rot="16200000">
            <a:off x="3567155" y="2102676"/>
            <a:ext cx="306790" cy="844827"/>
          </a:xfrm>
          <a:prstGeom prst="downArrow">
            <a:avLst>
              <a:gd name="adj1" fmla="val 50000"/>
              <a:gd name="adj2" fmla="val 115732"/>
            </a:avLst>
          </a:prstGeom>
          <a:ln w="28575">
            <a:solidFill>
              <a:srgbClr val="C3D4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B53EA7B-078E-4681-8C6C-DC70DE59030D}"/>
              </a:ext>
            </a:extLst>
          </p:cNvPr>
          <p:cNvSpPr/>
          <p:nvPr/>
        </p:nvSpPr>
        <p:spPr>
          <a:xfrm>
            <a:off x="4517855" y="1401941"/>
            <a:ext cx="2240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</a:rPr>
              <a:t>Uint8Array</a:t>
            </a:r>
          </a:p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</a:rPr>
              <a:t>Int16Array</a:t>
            </a:r>
          </a:p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</a:rPr>
              <a:t>Uint16Array</a:t>
            </a:r>
          </a:p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</a:rPr>
              <a:t>Int32Array</a:t>
            </a:r>
          </a:p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</a:rPr>
              <a:t>Uint32Array</a:t>
            </a:r>
          </a:p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</a:rPr>
              <a:t>Float32Array</a:t>
            </a:r>
          </a:p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</a:rPr>
              <a:t>Float64Array</a:t>
            </a:r>
            <a:endParaRPr lang="en-US" b="0" dirty="0">
              <a:solidFill>
                <a:srgbClr val="0066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F6EDFD-3677-40CC-872D-F404F18666A7}"/>
              </a:ext>
            </a:extLst>
          </p:cNvPr>
          <p:cNvSpPr/>
          <p:nvPr/>
        </p:nvSpPr>
        <p:spPr>
          <a:xfrm>
            <a:off x="2003339" y="2309153"/>
            <a:ext cx="1040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</a:rPr>
              <a:t>Array</a:t>
            </a:r>
            <a:endParaRPr lang="en-US" sz="2000" b="0" dirty="0">
              <a:solidFill>
                <a:srgbClr val="0066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BB8A8978-BAC5-4370-8116-F145C5B6932F}"/>
              </a:ext>
            </a:extLst>
          </p:cNvPr>
          <p:cNvSpPr txBox="1">
            <a:spLocks/>
          </p:cNvSpPr>
          <p:nvPr/>
        </p:nvSpPr>
        <p:spPr>
          <a:xfrm>
            <a:off x="1759226" y="3735443"/>
            <a:ext cx="1798983" cy="448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2C2D2E"/>
                </a:solidFill>
                <a:latin typeface="+mn-lt"/>
              </a:rPr>
              <a:t>Динамический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C546F0B-DEFA-44A3-A0F4-97D7D3F1CBB1}"/>
              </a:ext>
            </a:extLst>
          </p:cNvPr>
          <p:cNvSpPr txBox="1">
            <a:spLocks/>
          </p:cNvSpPr>
          <p:nvPr/>
        </p:nvSpPr>
        <p:spPr>
          <a:xfrm>
            <a:off x="4517855" y="3671531"/>
            <a:ext cx="1798983" cy="448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2C2D2E"/>
                </a:solidFill>
                <a:latin typeface="+mn-lt"/>
              </a:rPr>
              <a:t>С буфером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18770D08-ABA0-4957-B44E-63A7EF1740DF}"/>
              </a:ext>
            </a:extLst>
          </p:cNvPr>
          <p:cNvSpPr txBox="1">
            <a:spLocks/>
          </p:cNvSpPr>
          <p:nvPr/>
        </p:nvSpPr>
        <p:spPr>
          <a:xfrm>
            <a:off x="4517855" y="4008077"/>
            <a:ext cx="2763727" cy="76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2C2D2E"/>
                </a:solidFill>
                <a:latin typeface="+mn-lt"/>
              </a:rPr>
              <a:t>Эффективнее по памяти</a:t>
            </a:r>
            <a:br>
              <a:rPr lang="ru-RU" sz="1600" dirty="0">
                <a:solidFill>
                  <a:srgbClr val="2C2D2E"/>
                </a:solidFill>
                <a:latin typeface="+mn-lt"/>
              </a:rPr>
            </a:br>
            <a:r>
              <a:rPr lang="ru-RU" sz="1600" dirty="0">
                <a:solidFill>
                  <a:srgbClr val="2C2D2E"/>
                </a:solidFill>
                <a:latin typeface="+mn-lt"/>
              </a:rPr>
              <a:t>и быстродействию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BB41D4A-7A2C-493F-9CF1-062DD39D2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467600" cy="394559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Переход на </a:t>
            </a:r>
            <a:r>
              <a:rPr lang="en-US" sz="1800" dirty="0" err="1">
                <a:solidFill>
                  <a:srgbClr val="2C2D2E"/>
                </a:solidFill>
                <a:latin typeface="+mn-lt"/>
              </a:rPr>
              <a:t>TypedArray</a:t>
            </a:r>
            <a:endParaRPr lang="ru-RU" sz="1800" dirty="0">
              <a:solidFill>
                <a:srgbClr val="2C2D2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401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Сравнение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63543" y="4258976"/>
            <a:ext cx="92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12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999388-27F3-4C1E-806F-52F25D55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34" y="1355526"/>
            <a:ext cx="3825266" cy="2237469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9307FE"/>
            </a:solidFill>
            <a:miter lim="800000"/>
          </a:ln>
          <a:effectLst/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F262CC-50EE-490D-B410-6CA8BDE00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372" y="2289139"/>
            <a:ext cx="3871074" cy="2302738"/>
          </a:xfrm>
          <a:prstGeom prst="rect">
            <a:avLst/>
          </a:prstGeom>
          <a:ln>
            <a:solidFill>
              <a:srgbClr val="9307FE"/>
            </a:solidFill>
          </a:ln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011D15F2-B9F3-4C06-B1B8-00838E2C3BD5}"/>
              </a:ext>
            </a:extLst>
          </p:cNvPr>
          <p:cNvSpPr txBox="1">
            <a:spLocks/>
          </p:cNvSpPr>
          <p:nvPr/>
        </p:nvSpPr>
        <p:spPr>
          <a:xfrm>
            <a:off x="5161626" y="1355526"/>
            <a:ext cx="2731962" cy="648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2C2D2E"/>
                </a:solidFill>
                <a:latin typeface="+mn-lt"/>
              </a:rPr>
              <a:t>Запуск генераций </a:t>
            </a:r>
            <a:br>
              <a:rPr lang="ru-RU" sz="1600" dirty="0">
                <a:solidFill>
                  <a:srgbClr val="2C2D2E"/>
                </a:solidFill>
                <a:latin typeface="+mn-lt"/>
              </a:rPr>
            </a:br>
            <a:r>
              <a:rPr lang="ru-RU" sz="1600" dirty="0">
                <a:solidFill>
                  <a:srgbClr val="2C2D2E"/>
                </a:solidFill>
                <a:latin typeface="+mn-lt"/>
              </a:rPr>
              <a:t>с одинаковым </a:t>
            </a:r>
            <a:r>
              <a:rPr lang="en-US" sz="1600" dirty="0">
                <a:solidFill>
                  <a:srgbClr val="2C2D2E"/>
                </a:solidFill>
                <a:latin typeface="+mn-lt"/>
              </a:rPr>
              <a:t>random seed</a:t>
            </a:r>
            <a:r>
              <a:rPr lang="ru-RU" sz="1600" dirty="0">
                <a:solidFill>
                  <a:srgbClr val="2C2D2E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830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По памяти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05486" y="4258976"/>
            <a:ext cx="985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r>
              <a:rPr lang="en-US" sz="2000" dirty="0">
                <a:solidFill>
                  <a:srgbClr val="9307FE"/>
                </a:solidFill>
                <a:latin typeface="Golos Text DemiBold" panose="020B0703020202020204"/>
              </a:rPr>
              <a:t>3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C7D7948-7070-42E4-A256-2023A7275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7337" y="4001523"/>
            <a:ext cx="1461052" cy="693254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00B050"/>
                </a:solidFill>
                <a:latin typeface="+mn-lt"/>
              </a:rPr>
              <a:t>- </a:t>
            </a:r>
            <a:r>
              <a:rPr lang="en-US" sz="3600" b="1" dirty="0">
                <a:solidFill>
                  <a:srgbClr val="00B050"/>
                </a:solidFill>
                <a:latin typeface="+mn-lt"/>
              </a:rPr>
              <a:t>99</a:t>
            </a:r>
            <a:r>
              <a:rPr lang="ru-RU" sz="3600" b="1" dirty="0">
                <a:solidFill>
                  <a:srgbClr val="00B050"/>
                </a:solidFill>
                <a:latin typeface="+mn-lt"/>
              </a:rPr>
              <a:t>%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637313-8ED4-4D9E-931C-884B37B2B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91" y="1540707"/>
            <a:ext cx="3145492" cy="2062085"/>
          </a:xfrm>
          <a:prstGeom prst="rect">
            <a:avLst/>
          </a:prstGeom>
          <a:ln>
            <a:solidFill>
              <a:srgbClr val="9307FE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BBEF0F-A102-482C-AA1A-1FD353CF5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7" y="1565119"/>
            <a:ext cx="3145491" cy="2026150"/>
          </a:xfrm>
          <a:prstGeom prst="rect">
            <a:avLst/>
          </a:prstGeom>
          <a:ln>
            <a:solidFill>
              <a:srgbClr val="9307FE"/>
            </a:solidFill>
          </a:ln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D07D7DE6-7AC7-4150-BDCC-07D219ABED4E}"/>
              </a:ext>
            </a:extLst>
          </p:cNvPr>
          <p:cNvSpPr txBox="1">
            <a:spLocks/>
          </p:cNvSpPr>
          <p:nvPr/>
        </p:nvSpPr>
        <p:spPr>
          <a:xfrm>
            <a:off x="780477" y="1166388"/>
            <a:ext cx="1358611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C2D2E"/>
                </a:solidFill>
                <a:latin typeface="+mn-lt"/>
              </a:rPr>
              <a:t>Array</a:t>
            </a:r>
            <a:endParaRPr lang="ru-RU" sz="1600" dirty="0">
              <a:solidFill>
                <a:srgbClr val="2C2D2E"/>
              </a:solidFill>
              <a:latin typeface="+mn-lt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5125E378-138A-40CD-BBE0-33C40ED98BE5}"/>
              </a:ext>
            </a:extLst>
          </p:cNvPr>
          <p:cNvSpPr txBox="1">
            <a:spLocks/>
          </p:cNvSpPr>
          <p:nvPr/>
        </p:nvSpPr>
        <p:spPr>
          <a:xfrm>
            <a:off x="4643491" y="1141976"/>
            <a:ext cx="1358611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2C2D2E"/>
                </a:solidFill>
                <a:latin typeface="+mn-lt"/>
              </a:rPr>
              <a:t>TypedArray</a:t>
            </a:r>
            <a:endParaRPr lang="ru-RU" sz="1600" dirty="0">
              <a:solidFill>
                <a:srgbClr val="2C2D2E"/>
              </a:solidFill>
              <a:latin typeface="+mn-lt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576E02CA-B37E-47D2-982F-EE5C444C1118}"/>
              </a:ext>
            </a:extLst>
          </p:cNvPr>
          <p:cNvSpPr txBox="1">
            <a:spLocks/>
          </p:cNvSpPr>
          <p:nvPr/>
        </p:nvSpPr>
        <p:spPr>
          <a:xfrm>
            <a:off x="780477" y="3662427"/>
            <a:ext cx="1358611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C2D2E"/>
                </a:solidFill>
                <a:latin typeface="+mn-lt"/>
              </a:rPr>
              <a:t>~45 MB</a:t>
            </a:r>
            <a:endParaRPr lang="ru-RU" sz="1600" dirty="0">
              <a:solidFill>
                <a:srgbClr val="2C2D2E"/>
              </a:solidFill>
              <a:latin typeface="+mn-lt"/>
            </a:endParaRP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DC79078E-1E5D-4C8C-8AAE-84AD0AF9F9F7}"/>
              </a:ext>
            </a:extLst>
          </p:cNvPr>
          <p:cNvSpPr txBox="1">
            <a:spLocks/>
          </p:cNvSpPr>
          <p:nvPr/>
        </p:nvSpPr>
        <p:spPr>
          <a:xfrm>
            <a:off x="4643490" y="3662427"/>
            <a:ext cx="1358611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C2D2E"/>
                </a:solidFill>
                <a:latin typeface="+mn-lt"/>
              </a:rPr>
              <a:t>~0.5 MB</a:t>
            </a:r>
            <a:endParaRPr lang="ru-RU" sz="1600" dirty="0">
              <a:solidFill>
                <a:srgbClr val="2C2D2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807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По быстродействию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50629" y="4258976"/>
            <a:ext cx="840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r>
              <a:rPr lang="en-US" sz="2000" dirty="0">
                <a:solidFill>
                  <a:srgbClr val="9307FE"/>
                </a:solidFill>
                <a:latin typeface="Golos Text DemiBold" panose="020B0703020202020204"/>
              </a:rPr>
              <a:t>4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55A1C0F-03FD-4D35-B3F8-5BBB9B4B846C}"/>
              </a:ext>
            </a:extLst>
          </p:cNvPr>
          <p:cNvSpPr txBox="1">
            <a:spLocks/>
          </p:cNvSpPr>
          <p:nvPr/>
        </p:nvSpPr>
        <p:spPr>
          <a:xfrm>
            <a:off x="922420" y="1198101"/>
            <a:ext cx="1358611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C2D2E"/>
                </a:solidFill>
                <a:latin typeface="+mn-lt"/>
              </a:rPr>
              <a:t>Array</a:t>
            </a:r>
            <a:endParaRPr lang="ru-RU" sz="1600" dirty="0">
              <a:solidFill>
                <a:srgbClr val="2C2D2E"/>
              </a:solidFill>
              <a:latin typeface="+mn-lt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A79DC9C2-238E-4BC7-9F7D-4CE4A054A5A7}"/>
              </a:ext>
            </a:extLst>
          </p:cNvPr>
          <p:cNvSpPr txBox="1">
            <a:spLocks/>
          </p:cNvSpPr>
          <p:nvPr/>
        </p:nvSpPr>
        <p:spPr>
          <a:xfrm>
            <a:off x="2281031" y="1198101"/>
            <a:ext cx="1358611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2C2D2E"/>
                </a:solidFill>
                <a:latin typeface="+mn-lt"/>
              </a:rPr>
              <a:t>TypedArray</a:t>
            </a:r>
            <a:endParaRPr lang="ru-RU" sz="1600" dirty="0">
              <a:solidFill>
                <a:srgbClr val="2C2D2E"/>
              </a:solidFill>
              <a:latin typeface="+mn-lt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C7D7948-7070-42E4-A256-2023A7275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6522" y="2703815"/>
            <a:ext cx="1984276" cy="693254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rgbClr val="00B050"/>
                </a:solidFill>
                <a:latin typeface="+mn-lt"/>
              </a:rPr>
              <a:t>- 4%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61ED689B-8085-4656-87B5-470FF0B06F3D}"/>
              </a:ext>
            </a:extLst>
          </p:cNvPr>
          <p:cNvSpPr txBox="1">
            <a:spLocks/>
          </p:cNvSpPr>
          <p:nvPr/>
        </p:nvSpPr>
        <p:spPr>
          <a:xfrm>
            <a:off x="4926522" y="3211420"/>
            <a:ext cx="2236305" cy="748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за счёт быстрой инициализации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D1BF3F-6559-4B28-8C96-DAF13EFB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0" y="1596832"/>
            <a:ext cx="2712331" cy="2808298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E25AD713-5D7E-4775-8DF2-ED10250663D1}"/>
              </a:ext>
            </a:extLst>
          </p:cNvPr>
          <p:cNvSpPr txBox="1">
            <a:spLocks/>
          </p:cNvSpPr>
          <p:nvPr/>
        </p:nvSpPr>
        <p:spPr>
          <a:xfrm>
            <a:off x="4926522" y="1567642"/>
            <a:ext cx="1936448" cy="748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без проигрыша по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74760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Фиксация отдельных участков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14907" y="4258976"/>
            <a:ext cx="1075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15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27A25C02-2C09-4AE5-A49C-D0C28AE53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440" y="1211943"/>
            <a:ext cx="7026965" cy="394559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Добавлена возможность указывать во входных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11DE65-B50A-412A-840C-BCA2A0EF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93" y="1694418"/>
            <a:ext cx="4931657" cy="2964668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719B7C5-B49D-483A-9434-57DEC8468741}"/>
              </a:ext>
            </a:extLst>
          </p:cNvPr>
          <p:cNvSpPr txBox="1">
            <a:spLocks/>
          </p:cNvSpPr>
          <p:nvPr/>
        </p:nvSpPr>
        <p:spPr>
          <a:xfrm>
            <a:off x="6669157" y="2624148"/>
            <a:ext cx="1921631" cy="110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На краях зафиксированы «пустые» участки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78A141-93F0-4C18-9827-9CA18907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1" y="1984727"/>
            <a:ext cx="664052" cy="66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1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Генерация деревьев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2743" y="4258976"/>
            <a:ext cx="97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16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3F2E6A0-97C1-4E67-A279-C47134640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72760" y="2194874"/>
            <a:ext cx="2017643" cy="1421927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Применение </a:t>
            </a:r>
            <a:r>
              <a:rPr lang="en-US" sz="1800" dirty="0">
                <a:solidFill>
                  <a:srgbClr val="2C2D2E"/>
                </a:solidFill>
                <a:latin typeface="+mn-lt"/>
              </a:rPr>
              <a:t>WFC </a:t>
            </a:r>
            <a:r>
              <a:rPr lang="ru-RU" sz="1800" dirty="0">
                <a:solidFill>
                  <a:srgbClr val="2C2D2E"/>
                </a:solidFill>
                <a:latin typeface="+mn-lt"/>
              </a:rPr>
              <a:t>для расстановки объектов</a:t>
            </a:r>
            <a:br>
              <a:rPr lang="ru-RU" sz="1800" dirty="0">
                <a:solidFill>
                  <a:srgbClr val="2C2D2E"/>
                </a:solidFill>
                <a:latin typeface="+mn-lt"/>
              </a:rPr>
            </a:br>
            <a:r>
              <a:rPr lang="ru-RU" sz="1800" dirty="0">
                <a:solidFill>
                  <a:srgbClr val="2C2D2E"/>
                </a:solidFill>
                <a:latin typeface="+mn-lt"/>
              </a:rPr>
              <a:t>в </a:t>
            </a:r>
            <a:r>
              <a:rPr lang="en-US" sz="1800" dirty="0">
                <a:solidFill>
                  <a:srgbClr val="2C2D2E"/>
                </a:solidFill>
                <a:latin typeface="+mn-lt"/>
              </a:rPr>
              <a:t>3d</a:t>
            </a:r>
            <a:r>
              <a:rPr lang="ru-RU" sz="1800" dirty="0">
                <a:solidFill>
                  <a:srgbClr val="2C2D2E"/>
                </a:solidFill>
                <a:latin typeface="+mn-lt"/>
              </a:rPr>
              <a:t>-пространстве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EA3565-8FEC-4A86-8C7B-AE5A46568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3" y="1183709"/>
            <a:ext cx="5281099" cy="3440590"/>
          </a:xfrm>
          <a:prstGeom prst="rect">
            <a:avLst/>
          </a:prstGeom>
        </p:spPr>
      </p:pic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519E184B-E7D2-46D1-A51C-4E51189EF66B}"/>
              </a:ext>
            </a:extLst>
          </p:cNvPr>
          <p:cNvSpPr/>
          <p:nvPr/>
        </p:nvSpPr>
        <p:spPr>
          <a:xfrm rot="10800000">
            <a:off x="4435446" y="3200399"/>
            <a:ext cx="1349128" cy="1287119"/>
          </a:xfrm>
          <a:prstGeom prst="pentagon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ятиугольник 8">
            <a:extLst>
              <a:ext uri="{FF2B5EF4-FFF2-40B4-BE49-F238E27FC236}">
                <a16:creationId xmlns:a16="http://schemas.microsoft.com/office/drawing/2014/main" id="{20B2B880-470A-4ABD-AC97-31CEC39477C0}"/>
              </a:ext>
            </a:extLst>
          </p:cNvPr>
          <p:cNvSpPr/>
          <p:nvPr/>
        </p:nvSpPr>
        <p:spPr>
          <a:xfrm rot="11878148">
            <a:off x="1522325" y="1954099"/>
            <a:ext cx="2460592" cy="2274359"/>
          </a:xfrm>
          <a:custGeom>
            <a:avLst/>
            <a:gdLst>
              <a:gd name="connsiteX0" fmla="*/ 2 w 2148964"/>
              <a:gd name="connsiteY0" fmla="*/ 831648 h 2177287"/>
              <a:gd name="connsiteX1" fmla="*/ 1074482 w 2148964"/>
              <a:gd name="connsiteY1" fmla="*/ 0 h 2177287"/>
              <a:gd name="connsiteX2" fmla="*/ 2148962 w 2148964"/>
              <a:gd name="connsiteY2" fmla="*/ 831648 h 2177287"/>
              <a:gd name="connsiteX3" fmla="*/ 1738547 w 2148964"/>
              <a:gd name="connsiteY3" fmla="*/ 2177281 h 2177287"/>
              <a:gd name="connsiteX4" fmla="*/ 410417 w 2148964"/>
              <a:gd name="connsiteY4" fmla="*/ 2177281 h 2177287"/>
              <a:gd name="connsiteX5" fmla="*/ 2 w 2148964"/>
              <a:gd name="connsiteY5" fmla="*/ 831648 h 2177287"/>
              <a:gd name="connsiteX0" fmla="*/ 0 w 2148960"/>
              <a:gd name="connsiteY0" fmla="*/ 831648 h 2177281"/>
              <a:gd name="connsiteX1" fmla="*/ 1074480 w 2148960"/>
              <a:gd name="connsiteY1" fmla="*/ 0 h 2177281"/>
              <a:gd name="connsiteX2" fmla="*/ 2148960 w 2148960"/>
              <a:gd name="connsiteY2" fmla="*/ 831648 h 2177281"/>
              <a:gd name="connsiteX3" fmla="*/ 1574966 w 2148960"/>
              <a:gd name="connsiteY3" fmla="*/ 1997928 h 2177281"/>
              <a:gd name="connsiteX4" fmla="*/ 410415 w 2148960"/>
              <a:gd name="connsiteY4" fmla="*/ 2177281 h 2177281"/>
              <a:gd name="connsiteX5" fmla="*/ 0 w 2148960"/>
              <a:gd name="connsiteY5" fmla="*/ 831648 h 2177281"/>
              <a:gd name="connsiteX0" fmla="*/ 0 w 2148960"/>
              <a:gd name="connsiteY0" fmla="*/ 831648 h 2233733"/>
              <a:gd name="connsiteX1" fmla="*/ 1074480 w 2148960"/>
              <a:gd name="connsiteY1" fmla="*/ 0 h 2233733"/>
              <a:gd name="connsiteX2" fmla="*/ 2148960 w 2148960"/>
              <a:gd name="connsiteY2" fmla="*/ 831648 h 2233733"/>
              <a:gd name="connsiteX3" fmla="*/ 1574966 w 2148960"/>
              <a:gd name="connsiteY3" fmla="*/ 1997928 h 2233733"/>
              <a:gd name="connsiteX4" fmla="*/ 504176 w 2148960"/>
              <a:gd name="connsiteY4" fmla="*/ 2233733 h 2233733"/>
              <a:gd name="connsiteX5" fmla="*/ 0 w 2148960"/>
              <a:gd name="connsiteY5" fmla="*/ 831648 h 2233733"/>
              <a:gd name="connsiteX0" fmla="*/ 0 w 2467844"/>
              <a:gd name="connsiteY0" fmla="*/ 1360843 h 2233733"/>
              <a:gd name="connsiteX1" fmla="*/ 1393364 w 2467844"/>
              <a:gd name="connsiteY1" fmla="*/ 0 h 2233733"/>
              <a:gd name="connsiteX2" fmla="*/ 2467844 w 2467844"/>
              <a:gd name="connsiteY2" fmla="*/ 831648 h 2233733"/>
              <a:gd name="connsiteX3" fmla="*/ 1893850 w 2467844"/>
              <a:gd name="connsiteY3" fmla="*/ 1997928 h 2233733"/>
              <a:gd name="connsiteX4" fmla="*/ 823060 w 2467844"/>
              <a:gd name="connsiteY4" fmla="*/ 2233733 h 2233733"/>
              <a:gd name="connsiteX5" fmla="*/ 0 w 2467844"/>
              <a:gd name="connsiteY5" fmla="*/ 1360843 h 2233733"/>
              <a:gd name="connsiteX0" fmla="*/ 0 w 2467844"/>
              <a:gd name="connsiteY0" fmla="*/ 1368730 h 2241620"/>
              <a:gd name="connsiteX1" fmla="*/ 1221898 w 2467844"/>
              <a:gd name="connsiteY1" fmla="*/ 0 h 2241620"/>
              <a:gd name="connsiteX2" fmla="*/ 2467844 w 2467844"/>
              <a:gd name="connsiteY2" fmla="*/ 839535 h 2241620"/>
              <a:gd name="connsiteX3" fmla="*/ 1893850 w 2467844"/>
              <a:gd name="connsiteY3" fmla="*/ 2005815 h 2241620"/>
              <a:gd name="connsiteX4" fmla="*/ 823060 w 2467844"/>
              <a:gd name="connsiteY4" fmla="*/ 2241620 h 2241620"/>
              <a:gd name="connsiteX5" fmla="*/ 0 w 2467844"/>
              <a:gd name="connsiteY5" fmla="*/ 1368730 h 2241620"/>
              <a:gd name="connsiteX0" fmla="*/ 0 w 2519953"/>
              <a:gd name="connsiteY0" fmla="*/ 1368730 h 2241620"/>
              <a:gd name="connsiteX1" fmla="*/ 1221898 w 2519953"/>
              <a:gd name="connsiteY1" fmla="*/ 0 h 2241620"/>
              <a:gd name="connsiteX2" fmla="*/ 2519953 w 2519953"/>
              <a:gd name="connsiteY2" fmla="*/ 852735 h 2241620"/>
              <a:gd name="connsiteX3" fmla="*/ 1893850 w 2519953"/>
              <a:gd name="connsiteY3" fmla="*/ 2005815 h 2241620"/>
              <a:gd name="connsiteX4" fmla="*/ 823060 w 2519953"/>
              <a:gd name="connsiteY4" fmla="*/ 2241620 h 2241620"/>
              <a:gd name="connsiteX5" fmla="*/ 0 w 2519953"/>
              <a:gd name="connsiteY5" fmla="*/ 1368730 h 2241620"/>
              <a:gd name="connsiteX0" fmla="*/ 0 w 2519953"/>
              <a:gd name="connsiteY0" fmla="*/ 1368730 h 2241620"/>
              <a:gd name="connsiteX1" fmla="*/ 1221898 w 2519953"/>
              <a:gd name="connsiteY1" fmla="*/ 0 h 2241620"/>
              <a:gd name="connsiteX2" fmla="*/ 2519953 w 2519953"/>
              <a:gd name="connsiteY2" fmla="*/ 852735 h 2241620"/>
              <a:gd name="connsiteX3" fmla="*/ 1918132 w 2519953"/>
              <a:gd name="connsiteY3" fmla="*/ 2044668 h 2241620"/>
              <a:gd name="connsiteX4" fmla="*/ 823060 w 2519953"/>
              <a:gd name="connsiteY4" fmla="*/ 2241620 h 2241620"/>
              <a:gd name="connsiteX5" fmla="*/ 0 w 2519953"/>
              <a:gd name="connsiteY5" fmla="*/ 1368730 h 2241620"/>
              <a:gd name="connsiteX0" fmla="*/ 0 w 2519953"/>
              <a:gd name="connsiteY0" fmla="*/ 1368730 h 2298699"/>
              <a:gd name="connsiteX1" fmla="*/ 1221898 w 2519953"/>
              <a:gd name="connsiteY1" fmla="*/ 0 h 2298699"/>
              <a:gd name="connsiteX2" fmla="*/ 2519953 w 2519953"/>
              <a:gd name="connsiteY2" fmla="*/ 852735 h 2298699"/>
              <a:gd name="connsiteX3" fmla="*/ 1918132 w 2519953"/>
              <a:gd name="connsiteY3" fmla="*/ 2044668 h 2298699"/>
              <a:gd name="connsiteX4" fmla="*/ 795804 w 2519953"/>
              <a:gd name="connsiteY4" fmla="*/ 2298699 h 2298699"/>
              <a:gd name="connsiteX5" fmla="*/ 0 w 2519953"/>
              <a:gd name="connsiteY5" fmla="*/ 1368730 h 2298699"/>
              <a:gd name="connsiteX0" fmla="*/ 0 w 2519953"/>
              <a:gd name="connsiteY0" fmla="*/ 1368730 h 2291785"/>
              <a:gd name="connsiteX1" fmla="*/ 1221898 w 2519953"/>
              <a:gd name="connsiteY1" fmla="*/ 0 h 2291785"/>
              <a:gd name="connsiteX2" fmla="*/ 2519953 w 2519953"/>
              <a:gd name="connsiteY2" fmla="*/ 852735 h 2291785"/>
              <a:gd name="connsiteX3" fmla="*/ 1918132 w 2519953"/>
              <a:gd name="connsiteY3" fmla="*/ 2044668 h 2291785"/>
              <a:gd name="connsiteX4" fmla="*/ 830257 w 2519953"/>
              <a:gd name="connsiteY4" fmla="*/ 2291785 h 2291785"/>
              <a:gd name="connsiteX5" fmla="*/ 0 w 2519953"/>
              <a:gd name="connsiteY5" fmla="*/ 1368730 h 2291785"/>
              <a:gd name="connsiteX0" fmla="*/ 0 w 2480529"/>
              <a:gd name="connsiteY0" fmla="*/ 1375872 h 2291785"/>
              <a:gd name="connsiteX1" fmla="*/ 1182474 w 2480529"/>
              <a:gd name="connsiteY1" fmla="*/ 0 h 2291785"/>
              <a:gd name="connsiteX2" fmla="*/ 2480529 w 2480529"/>
              <a:gd name="connsiteY2" fmla="*/ 852735 h 2291785"/>
              <a:gd name="connsiteX3" fmla="*/ 1878708 w 2480529"/>
              <a:gd name="connsiteY3" fmla="*/ 2044668 h 2291785"/>
              <a:gd name="connsiteX4" fmla="*/ 790833 w 2480529"/>
              <a:gd name="connsiteY4" fmla="*/ 2291785 h 2291785"/>
              <a:gd name="connsiteX5" fmla="*/ 0 w 2480529"/>
              <a:gd name="connsiteY5" fmla="*/ 1375872 h 2291785"/>
              <a:gd name="connsiteX0" fmla="*/ 0 w 2480529"/>
              <a:gd name="connsiteY0" fmla="*/ 1390784 h 2306697"/>
              <a:gd name="connsiteX1" fmla="*/ 1224641 w 2480529"/>
              <a:gd name="connsiteY1" fmla="*/ 0 h 2306697"/>
              <a:gd name="connsiteX2" fmla="*/ 2480529 w 2480529"/>
              <a:gd name="connsiteY2" fmla="*/ 867647 h 2306697"/>
              <a:gd name="connsiteX3" fmla="*/ 1878708 w 2480529"/>
              <a:gd name="connsiteY3" fmla="*/ 2059580 h 2306697"/>
              <a:gd name="connsiteX4" fmla="*/ 790833 w 2480529"/>
              <a:gd name="connsiteY4" fmla="*/ 2306697 h 2306697"/>
              <a:gd name="connsiteX5" fmla="*/ 0 w 2480529"/>
              <a:gd name="connsiteY5" fmla="*/ 1390784 h 230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0529" h="2306697">
                <a:moveTo>
                  <a:pt x="0" y="1390784"/>
                </a:moveTo>
                <a:lnTo>
                  <a:pt x="1224641" y="0"/>
                </a:lnTo>
                <a:lnTo>
                  <a:pt x="2480529" y="867647"/>
                </a:lnTo>
                <a:lnTo>
                  <a:pt x="1878708" y="2059580"/>
                </a:lnTo>
                <a:lnTo>
                  <a:pt x="790833" y="2306697"/>
                </a:lnTo>
                <a:lnTo>
                  <a:pt x="0" y="1390784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28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Генерация деревьев и дорожек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40171" y="4258976"/>
            <a:ext cx="1050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17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2E305E-5B75-4597-A541-D9B29414273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" b="1950"/>
          <a:stretch/>
        </p:blipFill>
        <p:spPr bwMode="auto">
          <a:xfrm>
            <a:off x="739776" y="2714155"/>
            <a:ext cx="2453368" cy="14550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1D0BF5-5055-4375-AAA0-9F0CB0F062B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8" y="1603911"/>
            <a:ext cx="4386018" cy="265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B7DD1A-6DFE-44F1-8AE0-FC0A21D8592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9" y="1720396"/>
            <a:ext cx="708950" cy="70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652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Генерация одной локации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28857" y="4258976"/>
            <a:ext cx="861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18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0A970D-CD2F-42BC-A3D1-3E46AB64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41" y="1212266"/>
            <a:ext cx="4022491" cy="33361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084D45-7673-404C-A5D1-CC6AA4D5E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88" y="1212266"/>
            <a:ext cx="2601434" cy="23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4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Результат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28857" y="4258976"/>
            <a:ext cx="861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19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pic>
        <p:nvPicPr>
          <p:cNvPr id="2" name="mobile-cut">
            <a:hlinkClick r:id="" action="ppaction://media"/>
            <a:extLst>
              <a:ext uri="{FF2B5EF4-FFF2-40B4-BE49-F238E27FC236}">
                <a16:creationId xmlns:a16="http://schemas.microsoft.com/office/drawing/2014/main" id="{A38F8D24-A742-40CA-9142-ABDC13B2EA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38082" y="1494069"/>
            <a:ext cx="1273308" cy="2829575"/>
          </a:xfrm>
          <a:prstGeom prst="rect">
            <a:avLst/>
          </a:prstGeom>
        </p:spPr>
      </p:pic>
      <p:pic>
        <p:nvPicPr>
          <p:cNvPr id="3" name="pc-cut">
            <a:hlinkClick r:id="" action="ppaction://media"/>
            <a:extLst>
              <a:ext uri="{FF2B5EF4-FFF2-40B4-BE49-F238E27FC236}">
                <a16:creationId xmlns:a16="http://schemas.microsoft.com/office/drawing/2014/main" id="{CAE64909-7B48-4F65-9ABF-4CB4C2C769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9585" y="1677413"/>
            <a:ext cx="4127247" cy="2321576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D132FA21-1F0E-49AE-B135-A47AD24772E9}"/>
              </a:ext>
            </a:extLst>
          </p:cNvPr>
          <p:cNvSpPr txBox="1">
            <a:spLocks/>
          </p:cNvSpPr>
          <p:nvPr/>
        </p:nvSpPr>
        <p:spPr>
          <a:xfrm>
            <a:off x="949585" y="4059610"/>
            <a:ext cx="4127246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2C2D2E"/>
                </a:solidFill>
                <a:latin typeface="+mn-lt"/>
              </a:rPr>
              <a:t>Загрузка приложения полностью 2 с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4E28353-8007-4EE1-9C90-E3A356DDEABF}"/>
              </a:ext>
            </a:extLst>
          </p:cNvPr>
          <p:cNvSpPr txBox="1">
            <a:spLocks/>
          </p:cNvSpPr>
          <p:nvPr/>
        </p:nvSpPr>
        <p:spPr>
          <a:xfrm>
            <a:off x="5753585" y="4393351"/>
            <a:ext cx="1242302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2C2D2E"/>
                </a:solidFill>
                <a:latin typeface="+mn-lt"/>
              </a:rPr>
              <a:t>8 с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35B6F65-22FA-4A16-9792-A0C4C36743CE}"/>
              </a:ext>
            </a:extLst>
          </p:cNvPr>
          <p:cNvSpPr txBox="1">
            <a:spLocks/>
          </p:cNvSpPr>
          <p:nvPr/>
        </p:nvSpPr>
        <p:spPr>
          <a:xfrm>
            <a:off x="903639" y="1239923"/>
            <a:ext cx="1358611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2C2D2E"/>
                </a:solidFill>
                <a:latin typeface="+mn-lt"/>
              </a:rPr>
              <a:t>ПК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E773DF7C-BA61-4F22-BF0C-4A5413554611}"/>
              </a:ext>
            </a:extLst>
          </p:cNvPr>
          <p:cNvSpPr txBox="1">
            <a:spLocks/>
          </p:cNvSpPr>
          <p:nvPr/>
        </p:nvSpPr>
        <p:spPr>
          <a:xfrm>
            <a:off x="5753586" y="1095338"/>
            <a:ext cx="1273308" cy="398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2C2D2E"/>
                </a:solidFill>
                <a:latin typeface="+mn-lt"/>
              </a:rPr>
              <a:t>Смартфон</a:t>
            </a:r>
          </a:p>
        </p:txBody>
      </p:sp>
    </p:spTree>
    <p:extLst>
      <p:ext uri="{BB962C8B-B14F-4D97-AF65-F5344CB8AC3E}">
        <p14:creationId xmlns:p14="http://schemas.microsoft.com/office/powerpoint/2010/main" val="112526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209D38-B9C7-497C-9EEC-2711EBC7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Проблематика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90355-095A-45C5-8067-4C76BF823BA7}"/>
              </a:ext>
            </a:extLst>
          </p:cNvPr>
          <p:cNvSpPr txBox="1"/>
          <p:nvPr/>
        </p:nvSpPr>
        <p:spPr>
          <a:xfrm>
            <a:off x="7823200" y="4258976"/>
            <a:ext cx="76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2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91EB0B95-7937-47F0-9AD4-E0B74CEF2606}"/>
              </a:ext>
            </a:extLst>
          </p:cNvPr>
          <p:cNvSpPr txBox="1">
            <a:spLocks/>
          </p:cNvSpPr>
          <p:nvPr/>
        </p:nvSpPr>
        <p:spPr>
          <a:xfrm>
            <a:off x="5012101" y="2843922"/>
            <a:ext cx="3718960" cy="161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Рост сегмента браузерных мобильных игр </a:t>
            </a:r>
            <a:r>
              <a:rPr lang="ru-RU" sz="1800" dirty="0">
                <a:latin typeface="+mn-lt"/>
              </a:rPr>
              <a:t>→</a:t>
            </a:r>
          </a:p>
          <a:p>
            <a:pPr>
              <a:spcBef>
                <a:spcPts val="600"/>
              </a:spcBef>
            </a:pPr>
            <a:r>
              <a:rPr lang="ru-RU" sz="1800" dirty="0">
                <a:solidFill>
                  <a:srgbClr val="2C2D2E"/>
                </a:solidFill>
                <a:latin typeface="+mn-lt"/>
              </a:rPr>
              <a:t>	Нужно учитывать устройства 	со</a:t>
            </a:r>
            <a:r>
              <a:rPr lang="ru-RU" dirty="0"/>
              <a:t> </a:t>
            </a:r>
            <a:r>
              <a:rPr lang="ru-RU" sz="1800" dirty="0">
                <a:solidFill>
                  <a:srgbClr val="2C2D2E"/>
                </a:solidFill>
                <a:latin typeface="+mn-lt"/>
              </a:rPr>
              <a:t>слабыми характеристиками.</a:t>
            </a:r>
          </a:p>
          <a:p>
            <a:endParaRPr lang="ru-RU" sz="1800" dirty="0">
              <a:solidFill>
                <a:srgbClr val="2C2D2E"/>
              </a:solidFill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endParaRPr lang="ru-RU" sz="1800" dirty="0">
              <a:latin typeface="+mn-lt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AF4A17B-C7CC-49B8-B0A8-487F6413462D}"/>
              </a:ext>
            </a:extLst>
          </p:cNvPr>
          <p:cNvSpPr txBox="1"/>
          <p:nvPr/>
        </p:nvSpPr>
        <p:spPr>
          <a:xfrm>
            <a:off x="4933534" y="4837065"/>
            <a:ext cx="38925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900" dirty="0">
                <a:solidFill>
                  <a:schemeClr val="bg1">
                    <a:lumMod val="75000"/>
                  </a:schemeClr>
                </a:solidFill>
              </a:rPr>
              <a:t>Источник: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Kim B. The popularity of gamification in the mobile and social era </a:t>
            </a:r>
            <a:endParaRPr lang="ru-RU" sz="900" dirty="0">
              <a:solidFill>
                <a:schemeClr val="bg1">
                  <a:lumMod val="75000"/>
                </a:schemeClr>
              </a:solidFill>
              <a:latin typeface="Golos Text" panose="020B0503020202020204"/>
            </a:endParaRP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68044DB4-1690-4641-8258-7583F9012D60}"/>
              </a:ext>
            </a:extLst>
          </p:cNvPr>
          <p:cNvSpPr>
            <a:spLocks noGrp="1"/>
          </p:cNvSpPr>
          <p:nvPr/>
        </p:nvSpPr>
        <p:spPr>
          <a:xfrm>
            <a:off x="527227" y="1591605"/>
            <a:ext cx="3604674" cy="1426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+mn-lt"/>
              </a:rPr>
              <a:t>Процедурная генерация: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C2D2E"/>
                </a:solidFill>
                <a:latin typeface="+mn-lt"/>
              </a:rPr>
              <a:t>автоматизация;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увеличивает разнообразие игрового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203971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Направления</a:t>
            </a:r>
            <a:r>
              <a:rPr lang="en-US" sz="2400" dirty="0"/>
              <a:t> </a:t>
            </a:r>
            <a:r>
              <a:rPr lang="ru-RU" sz="2400" dirty="0"/>
              <a:t>для дальнейшей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3359425" cy="3447143"/>
          </a:xfrm>
        </p:spPr>
        <p:txBody>
          <a:bodyPr>
            <a:noAutofit/>
          </a:bodyPr>
          <a:lstStyle/>
          <a:p>
            <a:r>
              <a:rPr lang="ru-RU" sz="1800" dirty="0">
                <a:latin typeface="+mn-lt"/>
              </a:rPr>
              <a:t>Провальная генерация </a:t>
            </a:r>
            <a:r>
              <a:rPr lang="en-US" sz="1800" dirty="0">
                <a:latin typeface="+mn-lt"/>
              </a:rPr>
              <a:t>WFC</a:t>
            </a:r>
            <a:r>
              <a:rPr lang="ru-RU" sz="1800" dirty="0">
                <a:latin typeface="+mn-lt"/>
              </a:rPr>
              <a:t> приводит к новой попытке с нуля.</a:t>
            </a:r>
          </a:p>
          <a:p>
            <a:r>
              <a:rPr lang="ru-RU" sz="1800" dirty="0">
                <a:latin typeface="+mn-lt"/>
              </a:rPr>
              <a:t>При неудаче время генерации увеличится в</a:t>
            </a:r>
            <a:r>
              <a:rPr lang="ru-RU" dirty="0"/>
              <a:t> </a:t>
            </a:r>
            <a:r>
              <a:rPr lang="ru-RU" sz="1800" dirty="0">
                <a:latin typeface="+mn-lt"/>
              </a:rPr>
              <a:t>несколько раз.</a:t>
            </a:r>
          </a:p>
          <a:p>
            <a:r>
              <a:rPr lang="ru-RU" sz="1800" dirty="0">
                <a:latin typeface="+mn-lt"/>
              </a:rPr>
              <a:t>Нужно </a:t>
            </a:r>
            <a:r>
              <a:rPr lang="ru-RU" sz="1800" dirty="0"/>
              <a:t>частично </a:t>
            </a:r>
            <a:r>
              <a:rPr lang="ru-RU" sz="1800" dirty="0">
                <a:latin typeface="+mn-lt"/>
              </a:rPr>
              <a:t>учитывать результаты прошлой попытки, до момента возникновения неразрешимого случая. </a:t>
            </a:r>
            <a:endParaRPr lang="en-US" sz="18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40171" y="4258976"/>
            <a:ext cx="1050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20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426722-8049-49B7-8AD3-972FC1CAD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37970"/>
          <a:stretch/>
        </p:blipFill>
        <p:spPr>
          <a:xfrm>
            <a:off x="4246547" y="1298388"/>
            <a:ext cx="3226795" cy="3160643"/>
          </a:xfrm>
          <a:prstGeom prst="rect">
            <a:avLst/>
          </a:prstGeom>
          <a:ln>
            <a:solidFill>
              <a:srgbClr val="9307FE"/>
            </a:solidFill>
          </a:ln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3051ED0-6ABC-4723-988E-470A78DB6A98}"/>
              </a:ext>
            </a:extLst>
          </p:cNvPr>
          <p:cNvCxnSpPr/>
          <p:nvPr/>
        </p:nvCxnSpPr>
        <p:spPr>
          <a:xfrm>
            <a:off x="4977296" y="4063447"/>
            <a:ext cx="124736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9855EEA-7705-4100-BA7C-39E1A6BA1579}"/>
              </a:ext>
            </a:extLst>
          </p:cNvPr>
          <p:cNvCxnSpPr/>
          <p:nvPr/>
        </p:nvCxnSpPr>
        <p:spPr>
          <a:xfrm>
            <a:off x="4930913" y="3699012"/>
            <a:ext cx="124736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AB467F9-E4B5-417E-B149-A1D7811313EF}"/>
              </a:ext>
            </a:extLst>
          </p:cNvPr>
          <p:cNvCxnSpPr/>
          <p:nvPr/>
        </p:nvCxnSpPr>
        <p:spPr>
          <a:xfrm>
            <a:off x="4930913" y="2943638"/>
            <a:ext cx="124736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92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В работе был представлен</a:t>
            </a:r>
            <a:r>
              <a:rPr lang="en-US" sz="1800" dirty="0">
                <a:solidFill>
                  <a:srgbClr val="2C2D2E"/>
                </a:solidFill>
                <a:latin typeface="+mn-lt"/>
              </a:rPr>
              <a:t> </a:t>
            </a:r>
            <a:r>
              <a:rPr lang="ru-RU" sz="1800" dirty="0">
                <a:solidFill>
                  <a:srgbClr val="2C2D2E"/>
                </a:solidFill>
                <a:latin typeface="+mn-lt"/>
              </a:rPr>
              <a:t>анализ существующих методов генерации</a:t>
            </a:r>
            <a:r>
              <a:rPr lang="en-US" sz="1800" dirty="0">
                <a:solidFill>
                  <a:srgbClr val="2C2D2E"/>
                </a:solidFill>
                <a:latin typeface="+mn-lt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rgbClr val="2C2D2E"/>
                </a:solidFill>
                <a:latin typeface="+mn-lt"/>
              </a:rPr>
              <a:t>Разработан метод, включающий в себя генерацию на основе грамматики </a:t>
            </a:r>
            <a:r>
              <a:rPr lang="ru-RU" sz="1800" dirty="0">
                <a:solidFill>
                  <a:srgbClr val="2C2D2E"/>
                </a:solidFill>
              </a:rPr>
              <a:t>и</a:t>
            </a:r>
            <a:r>
              <a:rPr lang="ru-RU" dirty="0"/>
              <a:t> </a:t>
            </a:r>
            <a:r>
              <a:rPr lang="ru-RU" sz="1800" dirty="0">
                <a:solidFill>
                  <a:srgbClr val="2C2D2E"/>
                </a:solidFill>
                <a:latin typeface="+mn-lt"/>
              </a:rPr>
              <a:t>расстановку объектов в пространстве </a:t>
            </a:r>
            <a:r>
              <a:rPr lang="ru-RU" sz="1800" dirty="0">
                <a:solidFill>
                  <a:srgbClr val="2C2D2E"/>
                </a:solidFill>
              </a:rPr>
              <a:t>на основе модифицированного алгоритма </a:t>
            </a:r>
            <a:r>
              <a:rPr lang="en-US" sz="1800" dirty="0">
                <a:solidFill>
                  <a:srgbClr val="2C2D2E"/>
                </a:solidFill>
              </a:rPr>
              <a:t>WFC</a:t>
            </a:r>
            <a:r>
              <a:rPr lang="ru-RU" sz="1800" dirty="0">
                <a:solidFill>
                  <a:srgbClr val="2C2D2E"/>
                </a:solidFill>
              </a:rPr>
              <a:t>, с</a:t>
            </a:r>
            <a:r>
              <a:rPr lang="ru-RU" sz="1800" dirty="0"/>
              <a:t> </a:t>
            </a:r>
            <a:r>
              <a:rPr lang="ru-RU" sz="1800" dirty="0">
                <a:solidFill>
                  <a:srgbClr val="2C2D2E"/>
                </a:solidFill>
              </a:rPr>
              <a:t>оптимизацией.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rgbClr val="2C2D2E"/>
                </a:solidFill>
              </a:rPr>
              <a:t>Метод имплементирован на практике, оценён результат.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rgbClr val="2C2D2E"/>
                </a:solidFill>
              </a:rPr>
              <a:t>Поставленные задачи выполнены.</a:t>
            </a:r>
          </a:p>
          <a:p>
            <a:endParaRPr lang="ru-RU" sz="1800" dirty="0">
              <a:solidFill>
                <a:srgbClr val="2C2D2E"/>
              </a:solidFill>
              <a:latin typeface="+mn-lt"/>
            </a:endParaRPr>
          </a:p>
          <a:p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4686" y="4258976"/>
            <a:ext cx="1036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21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229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50966" y="4248367"/>
            <a:ext cx="2293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FF"/>
                </a:solidFill>
              </a:rPr>
              <a:t>Кощеев И.А. </a:t>
            </a:r>
            <a:r>
              <a:rPr lang="en-US" sz="1200" dirty="0">
                <a:solidFill>
                  <a:schemeClr val="bg1"/>
                </a:solidFill>
                <a:latin typeface="ALS Gorizont Bold Expanded"/>
                <a:cs typeface="Golos Text" panose="020B0503020202020204" pitchFamily="34" charset="-52"/>
              </a:rPr>
              <a:t>264500@edu.itmo.ru</a:t>
            </a:r>
            <a:endParaRPr lang="ru-RU" sz="1200" dirty="0">
              <a:solidFill>
                <a:schemeClr val="bg1"/>
              </a:solidFill>
              <a:latin typeface="ALS Gorizont Bold Expanded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Постановка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b="1" dirty="0">
                <a:solidFill>
                  <a:srgbClr val="2C2D2E"/>
                </a:solidFill>
                <a:latin typeface="+mn-lt"/>
              </a:rPr>
              <a:t>Цель:</a:t>
            </a:r>
            <a:br>
              <a:rPr lang="ru-RU" sz="1800" b="1" dirty="0">
                <a:solidFill>
                  <a:srgbClr val="2C2D2E"/>
                </a:solidFill>
                <a:latin typeface="+mn-lt"/>
              </a:rPr>
            </a:br>
            <a:r>
              <a:rPr lang="ru-RU" sz="1800" dirty="0">
                <a:solidFill>
                  <a:srgbClr val="2C2D2E"/>
                </a:solidFill>
                <a:latin typeface="+mn-lt"/>
              </a:rPr>
              <a:t>сделать эффективную процедурную генерацию для трёхмерных веб-игр.</a:t>
            </a:r>
          </a:p>
          <a:p>
            <a:endParaRPr lang="ru-RU" sz="1800" dirty="0">
              <a:solidFill>
                <a:srgbClr val="2C2D2E"/>
              </a:solidFill>
              <a:latin typeface="+mn-lt"/>
            </a:endParaRPr>
          </a:p>
          <a:p>
            <a:r>
              <a:rPr lang="ru-RU" sz="1800" b="1" dirty="0">
                <a:solidFill>
                  <a:srgbClr val="2C2D2E"/>
                </a:solidFill>
                <a:latin typeface="+mn-lt"/>
              </a:rPr>
              <a:t>Задачи: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проанализировать существующие методы</a:t>
            </a:r>
            <a:r>
              <a:rPr lang="en-US" sz="1800" dirty="0">
                <a:latin typeface="+mn-lt"/>
              </a:rPr>
              <a:t>;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sz="1800" dirty="0"/>
              <a:t>разработать метод</a:t>
            </a:r>
            <a:r>
              <a:rPr lang="en-US" sz="1800" dirty="0">
                <a:latin typeface="+mn-lt"/>
              </a:rPr>
              <a:t>;</a:t>
            </a:r>
            <a:endParaRPr lang="ru-RU" sz="1800" dirty="0">
              <a:latin typeface="+mn-lt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имплементировать его на практике</a:t>
            </a:r>
            <a:r>
              <a:rPr lang="en-US" sz="1800" dirty="0">
                <a:latin typeface="+mn-lt"/>
              </a:rPr>
              <a:t>;</a:t>
            </a:r>
            <a:endParaRPr lang="ru-RU" sz="1800" dirty="0">
              <a:latin typeface="+mn-lt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оценить результаты и дальнейшие перспективы решения</a:t>
            </a:r>
            <a:r>
              <a:rPr lang="ru-RU" sz="1800" dirty="0">
                <a:solidFill>
                  <a:srgbClr val="2C2D2E"/>
                </a:solidFill>
                <a:latin typeface="+mn-lt"/>
              </a:rPr>
              <a:t>.</a:t>
            </a:r>
            <a:endParaRPr lang="ru-RU" sz="18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0" y="4258976"/>
            <a:ext cx="97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3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7253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2C2D2E"/>
                </a:solidFill>
              </a:rPr>
              <a:t>Методы генерации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939314" y="4258976"/>
            <a:ext cx="651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4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9595B53-B5EF-4A41-8928-79BD052AA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380334"/>
              </p:ext>
            </p:extLst>
          </p:nvPr>
        </p:nvGraphicFramePr>
        <p:xfrm>
          <a:off x="609600" y="1233715"/>
          <a:ext cx="7235372" cy="3352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129979">
                  <a:extLst>
                    <a:ext uri="{9D8B030D-6E8A-4147-A177-3AD203B41FA5}">
                      <a16:colId xmlns:a16="http://schemas.microsoft.com/office/drawing/2014/main" val="2788325681"/>
                    </a:ext>
                  </a:extLst>
                </a:gridCol>
                <a:gridCol w="1903526">
                  <a:extLst>
                    <a:ext uri="{9D8B030D-6E8A-4147-A177-3AD203B41FA5}">
                      <a16:colId xmlns:a16="http://schemas.microsoft.com/office/drawing/2014/main" val="652896216"/>
                    </a:ext>
                  </a:extLst>
                </a:gridCol>
                <a:gridCol w="1452964">
                  <a:extLst>
                    <a:ext uri="{9D8B030D-6E8A-4147-A177-3AD203B41FA5}">
                      <a16:colId xmlns:a16="http://schemas.microsoft.com/office/drawing/2014/main" val="3509599116"/>
                    </a:ext>
                  </a:extLst>
                </a:gridCol>
                <a:gridCol w="1261599">
                  <a:extLst>
                    <a:ext uri="{9D8B030D-6E8A-4147-A177-3AD203B41FA5}">
                      <a16:colId xmlns:a16="http://schemas.microsoft.com/office/drawing/2014/main" val="2491788356"/>
                    </a:ext>
                  </a:extLst>
                </a:gridCol>
                <a:gridCol w="1487304">
                  <a:extLst>
                    <a:ext uri="{9D8B030D-6E8A-4147-A177-3AD203B41FA5}">
                      <a16:colId xmlns:a16="http://schemas.microsoft.com/office/drawing/2014/main" val="20018664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Метод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Краткое описание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Области применения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Преимущества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Недостатки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6575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Шумы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Случайный градиентный шум для создания неровностей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Ландшафты, карты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Разнообразие, скорость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Случайность, средняя сложность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95559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Клеточный автомат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Сетка ячеек и правила для состояния на основе соседних 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Лабиринты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Быстрота, простота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Регулярность, похожесть результатов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717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WFC</a:t>
                      </a:r>
                      <a:endParaRPr lang="ru-RU" sz="11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Коллапс и распространение новой информации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Текстуры, </a:t>
                      </a:r>
                      <a:r>
                        <a:rPr lang="ru-RU" sz="1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тайловые</a:t>
                      </a: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карты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Разнообразно</a:t>
                      </a:r>
                      <a:r>
                        <a:rPr lang="en-US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но локально</a:t>
                      </a:r>
                      <a:r>
                        <a:rPr lang="en-US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подобно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Зависит от входных данных</a:t>
                      </a: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R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827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Фрактальная генерация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 основе математических фракталов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Деревья, реки, облака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Вариативность, органичность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Вычисления, </a:t>
                      </a:r>
                      <a:r>
                        <a:rPr lang="ru-RU" sz="1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узконаправленность</a:t>
                      </a: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70758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Генетический алгоритм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 принципах естественного отбора и мутации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Уровни, баланс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Адаптивность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Подбор условий, много итераций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1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Грамматики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Формальный набор правил, для формы или графа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Здания, уровни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Большой контроль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Строго определено</a:t>
                      </a:r>
                    </a:p>
                  </a:txBody>
                  <a:tcPr marL="45720" marR="45720">
                    <a:lnR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8863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Нейронные сети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Машинное обучение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Арт, уровни, прочее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Разнообразие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Обучение, подготовка данных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rgbClr val="9307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82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78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Комплексный метод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8951" y="1426918"/>
            <a:ext cx="1879600" cy="447728"/>
          </a:xfrm>
        </p:spPr>
        <p:txBody>
          <a:bodyPr>
            <a:normAutofit fontScale="92500"/>
          </a:bodyPr>
          <a:lstStyle/>
          <a:p>
            <a:pPr algn="r"/>
            <a:r>
              <a:rPr lang="ru-RU" sz="1600" dirty="0">
                <a:solidFill>
                  <a:srgbClr val="5888AC"/>
                </a:solidFill>
                <a:latin typeface="+mn-lt"/>
              </a:rPr>
              <a:t>регулярные объекты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76457" y="4258976"/>
            <a:ext cx="1014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5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9A227-6AD6-4E3C-8E34-98E2BFA3A1B3}"/>
              </a:ext>
            </a:extLst>
          </p:cNvPr>
          <p:cNvSpPr txBox="1"/>
          <p:nvPr/>
        </p:nvSpPr>
        <p:spPr>
          <a:xfrm>
            <a:off x="2383382" y="2055243"/>
            <a:ext cx="1739347" cy="338554"/>
          </a:xfrm>
          <a:prstGeom prst="rect">
            <a:avLst/>
          </a:prstGeom>
          <a:noFill/>
          <a:ln w="28575">
            <a:solidFill>
              <a:srgbClr val="C3D4E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ru-RU" sz="1600" dirty="0"/>
              <a:t>Грамматики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3D5B6-4124-489D-A168-C82CA1671623}"/>
              </a:ext>
            </a:extLst>
          </p:cNvPr>
          <p:cNvSpPr txBox="1"/>
          <p:nvPr/>
        </p:nvSpPr>
        <p:spPr>
          <a:xfrm>
            <a:off x="2387678" y="3091511"/>
            <a:ext cx="1699592" cy="584775"/>
          </a:xfrm>
          <a:prstGeom prst="rect">
            <a:avLst/>
          </a:prstGeom>
          <a:noFill/>
          <a:ln w="28575">
            <a:solidFill>
              <a:srgbClr val="C3D4E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Wave Function Collapse</a:t>
            </a:r>
            <a:endParaRPr lang="ru-RU" sz="1600" dirty="0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B5C949BC-23ED-463E-AE06-CACE48F38873}"/>
              </a:ext>
            </a:extLst>
          </p:cNvPr>
          <p:cNvSpPr txBox="1">
            <a:spLocks/>
          </p:cNvSpPr>
          <p:nvPr/>
        </p:nvSpPr>
        <p:spPr>
          <a:xfrm>
            <a:off x="3632200" y="3881289"/>
            <a:ext cx="1879600" cy="377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500" dirty="0">
                <a:solidFill>
                  <a:srgbClr val="5888AC"/>
                </a:solidFill>
                <a:latin typeface="+mn-lt"/>
              </a:rPr>
              <a:t>нерегулярные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91FD1DC-D7C0-4129-982B-AF3CD997C26A}"/>
              </a:ext>
            </a:extLst>
          </p:cNvPr>
          <p:cNvCxnSpPr>
            <a:cxnSpLocks/>
          </p:cNvCxnSpPr>
          <p:nvPr/>
        </p:nvCxnSpPr>
        <p:spPr>
          <a:xfrm>
            <a:off x="4302131" y="2230567"/>
            <a:ext cx="393240" cy="0"/>
          </a:xfrm>
          <a:prstGeom prst="straightConnector1">
            <a:avLst/>
          </a:prstGeom>
          <a:ln w="12700">
            <a:solidFill>
              <a:srgbClr val="5888A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3048FEE-071B-44B2-AD83-504FE130F552}"/>
              </a:ext>
            </a:extLst>
          </p:cNvPr>
          <p:cNvCxnSpPr>
            <a:cxnSpLocks/>
          </p:cNvCxnSpPr>
          <p:nvPr/>
        </p:nvCxnSpPr>
        <p:spPr>
          <a:xfrm flipV="1">
            <a:off x="1696557" y="2395304"/>
            <a:ext cx="492672" cy="475392"/>
          </a:xfrm>
          <a:prstGeom prst="straightConnector1">
            <a:avLst/>
          </a:prstGeom>
          <a:ln w="12700">
            <a:solidFill>
              <a:srgbClr val="5888A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Правая фигурная скобка 22">
            <a:extLst>
              <a:ext uri="{FF2B5EF4-FFF2-40B4-BE49-F238E27FC236}">
                <a16:creationId xmlns:a16="http://schemas.microsoft.com/office/drawing/2014/main" id="{87B658C1-A204-4A3F-902E-C5E699743D2A}"/>
              </a:ext>
            </a:extLst>
          </p:cNvPr>
          <p:cNvSpPr/>
          <p:nvPr/>
        </p:nvSpPr>
        <p:spPr>
          <a:xfrm>
            <a:off x="7392801" y="2193963"/>
            <a:ext cx="223631" cy="1147977"/>
          </a:xfrm>
          <a:prstGeom prst="rightBrace">
            <a:avLst/>
          </a:prstGeom>
          <a:ln w="12700">
            <a:solidFill>
              <a:srgbClr val="5888A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623A71A-91C7-43B6-AAE1-40AB8EEBA63E}"/>
              </a:ext>
            </a:extLst>
          </p:cNvPr>
          <p:cNvCxnSpPr>
            <a:cxnSpLocks/>
          </p:cNvCxnSpPr>
          <p:nvPr/>
        </p:nvCxnSpPr>
        <p:spPr>
          <a:xfrm>
            <a:off x="1694646" y="2870696"/>
            <a:ext cx="505339" cy="513203"/>
          </a:xfrm>
          <a:prstGeom prst="straightConnector1">
            <a:avLst/>
          </a:prstGeom>
          <a:ln w="12700">
            <a:solidFill>
              <a:srgbClr val="5888A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43AD5E94-AB73-4F6B-B96B-B0E8E07862AD}"/>
              </a:ext>
            </a:extLst>
          </p:cNvPr>
          <p:cNvCxnSpPr>
            <a:cxnSpLocks/>
          </p:cNvCxnSpPr>
          <p:nvPr/>
        </p:nvCxnSpPr>
        <p:spPr>
          <a:xfrm flipV="1">
            <a:off x="4309457" y="3383898"/>
            <a:ext cx="195470" cy="2"/>
          </a:xfrm>
          <a:prstGeom prst="straightConnector1">
            <a:avLst/>
          </a:prstGeom>
          <a:ln w="12700">
            <a:solidFill>
              <a:srgbClr val="5888A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Объект 2">
            <a:extLst>
              <a:ext uri="{FF2B5EF4-FFF2-40B4-BE49-F238E27FC236}">
                <a16:creationId xmlns:a16="http://schemas.microsoft.com/office/drawing/2014/main" id="{7C04DA1E-3AA8-4A09-92F0-73FC01CE7048}"/>
              </a:ext>
            </a:extLst>
          </p:cNvPr>
          <p:cNvSpPr txBox="1">
            <a:spLocks/>
          </p:cNvSpPr>
          <p:nvPr/>
        </p:nvSpPr>
        <p:spPr>
          <a:xfrm>
            <a:off x="4543538" y="3122180"/>
            <a:ext cx="1249390" cy="584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2C2D2E"/>
                </a:solidFill>
                <a:latin typeface="+mn-lt"/>
              </a:rPr>
              <a:t>Битовое изображение</a:t>
            </a:r>
          </a:p>
        </p:txBody>
      </p:sp>
      <p:sp>
        <p:nvSpPr>
          <p:cNvPr id="32" name="Объект 2">
            <a:extLst>
              <a:ext uri="{FF2B5EF4-FFF2-40B4-BE49-F238E27FC236}">
                <a16:creationId xmlns:a16="http://schemas.microsoft.com/office/drawing/2014/main" id="{AF056456-6368-4D8B-8EFD-0BBB84AC1D35}"/>
              </a:ext>
            </a:extLst>
          </p:cNvPr>
          <p:cNvSpPr txBox="1">
            <a:spLocks/>
          </p:cNvSpPr>
          <p:nvPr/>
        </p:nvSpPr>
        <p:spPr>
          <a:xfrm>
            <a:off x="741493" y="2600711"/>
            <a:ext cx="1078812" cy="624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2C2D2E"/>
                </a:solidFill>
                <a:latin typeface="+mn-lt"/>
              </a:rPr>
              <a:t>Входные данные</a:t>
            </a:r>
            <a:endParaRPr lang="ru-RU" dirty="0">
              <a:latin typeface="+mn-lt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216DEBE9-02EB-4804-8407-75AEDA8B0FD6}"/>
              </a:ext>
            </a:extLst>
          </p:cNvPr>
          <p:cNvSpPr txBox="1">
            <a:spLocks/>
          </p:cNvSpPr>
          <p:nvPr/>
        </p:nvSpPr>
        <p:spPr>
          <a:xfrm>
            <a:off x="4799447" y="2079649"/>
            <a:ext cx="1739347" cy="33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2C2D2E"/>
                </a:solidFill>
                <a:latin typeface="+mn-lt"/>
              </a:rPr>
              <a:t>Сборка из блоков</a:t>
            </a:r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E718C84A-6F9F-442A-A3BA-D1DCEF4F77D5}"/>
              </a:ext>
            </a:extLst>
          </p:cNvPr>
          <p:cNvSpPr txBox="1">
            <a:spLocks/>
          </p:cNvSpPr>
          <p:nvPr/>
        </p:nvSpPr>
        <p:spPr>
          <a:xfrm>
            <a:off x="6044176" y="3132005"/>
            <a:ext cx="1249390" cy="584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2C2D2E"/>
                </a:solidFill>
                <a:latin typeface="+mn-lt"/>
              </a:rPr>
              <a:t>Расстановка объектов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AE4AD12-72A6-495B-944C-60D4489DA2A7}"/>
              </a:ext>
            </a:extLst>
          </p:cNvPr>
          <p:cNvCxnSpPr>
            <a:cxnSpLocks/>
          </p:cNvCxnSpPr>
          <p:nvPr/>
        </p:nvCxnSpPr>
        <p:spPr>
          <a:xfrm flipV="1">
            <a:off x="5792928" y="3384332"/>
            <a:ext cx="195470" cy="2"/>
          </a:xfrm>
          <a:prstGeom prst="straightConnector1">
            <a:avLst/>
          </a:prstGeom>
          <a:ln w="12700">
            <a:solidFill>
              <a:srgbClr val="5888A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Объект 2">
            <a:extLst>
              <a:ext uri="{FF2B5EF4-FFF2-40B4-BE49-F238E27FC236}">
                <a16:creationId xmlns:a16="http://schemas.microsoft.com/office/drawing/2014/main" id="{D4A8FDAF-0C36-45C7-8E7B-5FC2D6E7B4EF}"/>
              </a:ext>
            </a:extLst>
          </p:cNvPr>
          <p:cNvSpPr txBox="1">
            <a:spLocks/>
          </p:cNvSpPr>
          <p:nvPr/>
        </p:nvSpPr>
        <p:spPr>
          <a:xfrm>
            <a:off x="2387678" y="2780371"/>
            <a:ext cx="1699592" cy="3001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rgbClr val="2C2D2E"/>
                </a:solidFill>
                <a:latin typeface="+mn-lt"/>
              </a:rPr>
              <a:t>модификация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412162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На основе грамматики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8" y="1751549"/>
            <a:ext cx="1444171" cy="527284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Контур</a:t>
            </a:r>
            <a:endParaRPr lang="ru-RU" sz="18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6457" y="4258976"/>
            <a:ext cx="1014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6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87C9A-2F9F-4EEB-9358-8DF4DA1C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73" y="1876127"/>
            <a:ext cx="2850039" cy="1950358"/>
          </a:xfrm>
          <a:prstGeom prst="round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F8A12190-7DA1-49D1-B7D1-13ABEA54B97F}"/>
              </a:ext>
            </a:extLst>
          </p:cNvPr>
          <p:cNvSpPr txBox="1">
            <a:spLocks/>
          </p:cNvSpPr>
          <p:nvPr/>
        </p:nvSpPr>
        <p:spPr>
          <a:xfrm>
            <a:off x="634998" y="2644319"/>
            <a:ext cx="1494972" cy="734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Модульная геометрия</a:t>
            </a:r>
            <a:endParaRPr lang="ru-RU" sz="1800" dirty="0">
              <a:latin typeface="+mn-lt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877013A-D70B-4933-8383-234EE0047CF7}"/>
              </a:ext>
            </a:extLst>
          </p:cNvPr>
          <p:cNvSpPr txBox="1">
            <a:spLocks/>
          </p:cNvSpPr>
          <p:nvPr/>
        </p:nvSpPr>
        <p:spPr>
          <a:xfrm>
            <a:off x="634998" y="3677840"/>
            <a:ext cx="1494972" cy="52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2C2D2E"/>
                </a:solidFill>
                <a:latin typeface="+mn-lt"/>
              </a:rPr>
              <a:t>Грамматика</a:t>
            </a:r>
            <a:endParaRPr lang="ru-RU" sz="1800" dirty="0">
              <a:latin typeface="+mn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056F49-5548-408A-9B4D-10183AC5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31" y="2591719"/>
            <a:ext cx="2194858" cy="678780"/>
          </a:xfrm>
          <a:prstGeom prst="rect">
            <a:avLst/>
          </a:prstGeom>
        </p:spPr>
      </p:pic>
      <p:sp>
        <p:nvSpPr>
          <p:cNvPr id="13" name="Параллелограмм 12">
            <a:extLst>
              <a:ext uri="{FF2B5EF4-FFF2-40B4-BE49-F238E27FC236}">
                <a16:creationId xmlns:a16="http://schemas.microsoft.com/office/drawing/2014/main" id="{EA8B52A7-EF75-4CB4-BC8F-C84B7A3C59C7}"/>
              </a:ext>
            </a:extLst>
          </p:cNvPr>
          <p:cNvSpPr/>
          <p:nvPr/>
        </p:nvSpPr>
        <p:spPr>
          <a:xfrm>
            <a:off x="2129971" y="1810417"/>
            <a:ext cx="1055916" cy="380994"/>
          </a:xfrm>
          <a:prstGeom prst="parallelogram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97D03236-8615-4503-BECD-4AC3313451ED}"/>
              </a:ext>
            </a:extLst>
          </p:cNvPr>
          <p:cNvSpPr txBox="1">
            <a:spLocks/>
          </p:cNvSpPr>
          <p:nvPr/>
        </p:nvSpPr>
        <p:spPr>
          <a:xfrm>
            <a:off x="2340425" y="3697749"/>
            <a:ext cx="1886858" cy="46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A~,B*,C&lt;1&gt;</a:t>
            </a:r>
            <a:endParaRPr lang="ru-RU" sz="16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8CB3B343-25A4-4308-A737-7EEFFAE069D2}"/>
              </a:ext>
            </a:extLst>
          </p:cNvPr>
          <p:cNvSpPr/>
          <p:nvPr/>
        </p:nvSpPr>
        <p:spPr>
          <a:xfrm rot="16200000">
            <a:off x="4014619" y="2454897"/>
            <a:ext cx="1218146" cy="792818"/>
          </a:xfrm>
          <a:prstGeom prst="downArrow">
            <a:avLst/>
          </a:prstGeom>
          <a:ln w="28575">
            <a:solidFill>
              <a:srgbClr val="C3D4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19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Пример работы алгоритма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9029" y="4258976"/>
            <a:ext cx="941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7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9B981EA6-9B3D-41E6-AF14-5ECD61D5A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9162" y="1603438"/>
            <a:ext cx="2641522" cy="2989943"/>
          </a:xfrm>
        </p:spPr>
        <p:txBody>
          <a:bodyPr>
            <a:normAutofit/>
          </a:bodyPr>
          <a:lstStyle/>
          <a:p>
            <a:pPr algn="ctr" fontAlgn="base">
              <a:lnSpc>
                <a:spcPct val="150000"/>
              </a:lnSpc>
              <a:spcBef>
                <a:spcPts val="432"/>
              </a:spcBef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A~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B*,C&lt;1&gt;,D&amp;E*</a:t>
            </a:r>
            <a:endParaRPr lang="ru-RU" sz="2000" dirty="0">
              <a:solidFill>
                <a:srgbClr val="2C2D2E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</a:rPr>
              <a:t>__ __ __ __ __ __ _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1600" dirty="0">
                <a:solidFill>
                  <a:srgbClr val="2C2D2E"/>
                </a:solidFill>
              </a:rPr>
              <a:t>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ru-RU" sz="1600" dirty="0">
                <a:solidFill>
                  <a:srgbClr val="2C2D2E"/>
                </a:solidFill>
              </a:rPr>
              <a:t> </a:t>
            </a:r>
            <a:r>
              <a:rPr lang="ru-RU" sz="1800" dirty="0">
                <a:solidFill>
                  <a:srgbClr val="2C2D2E"/>
                </a:solidFill>
              </a:rPr>
              <a:t> __ __ __ __ __ _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</a:rPr>
              <a:t>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>
                <a:solidFill>
                  <a:srgbClr val="2C2D2E"/>
                </a:solidFill>
              </a:rPr>
              <a:t> </a:t>
            </a:r>
            <a:r>
              <a:rPr lang="en-US" sz="1800" dirty="0">
                <a:solidFill>
                  <a:srgbClr val="2C2D2E"/>
                </a:solidFill>
              </a:rPr>
              <a:t> </a:t>
            </a:r>
            <a:r>
              <a:rPr lang="ru-RU" sz="1600" dirty="0">
                <a:solidFill>
                  <a:srgbClr val="2C2D2E"/>
                </a:solidFill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ru-RU" sz="1800" dirty="0">
                <a:solidFill>
                  <a:srgbClr val="2C2D2E"/>
                </a:solidFill>
              </a:rPr>
              <a:t>  __ __ __ __ _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/>
              <a:t> </a:t>
            </a:r>
            <a:r>
              <a:rPr lang="en-US" sz="1800" dirty="0"/>
              <a:t> </a:t>
            </a:r>
            <a:r>
              <a:rPr lang="ru-RU" sz="1600" dirty="0"/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ru-RU" sz="1800" dirty="0"/>
              <a:t> </a:t>
            </a:r>
            <a:r>
              <a:rPr lang="en-US" sz="1800" dirty="0"/>
              <a:t> </a:t>
            </a:r>
            <a:r>
              <a:rPr lang="ru-RU" sz="1800" dirty="0"/>
              <a:t>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ru-RU" sz="1600" dirty="0">
                <a:solidFill>
                  <a:srgbClr val="2C2D2E"/>
                </a:solidFill>
              </a:rPr>
              <a:t> </a:t>
            </a:r>
            <a:r>
              <a:rPr lang="en-US" sz="1800" dirty="0">
                <a:solidFill>
                  <a:srgbClr val="2C2D2E"/>
                </a:solidFill>
              </a:rPr>
              <a:t> </a:t>
            </a:r>
            <a:r>
              <a:rPr lang="ru-RU" sz="1600" dirty="0">
                <a:solidFill>
                  <a:srgbClr val="2C2D2E"/>
                </a:solidFill>
              </a:rPr>
              <a:t>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ru-RU" sz="1600" dirty="0">
                <a:solidFill>
                  <a:srgbClr val="2C2D2E"/>
                </a:solidFill>
              </a:rPr>
              <a:t> </a:t>
            </a:r>
            <a:r>
              <a:rPr lang="ru-RU" sz="1800" dirty="0">
                <a:solidFill>
                  <a:srgbClr val="2C2D2E"/>
                </a:solidFill>
              </a:rPr>
              <a:t> __ __ _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>
                <a:solidFill>
                  <a:srgbClr val="2C2D2E"/>
                </a:solidFill>
              </a:rPr>
              <a:t> </a:t>
            </a:r>
            <a:r>
              <a:rPr lang="ru-RU" sz="1800" dirty="0">
                <a:solidFill>
                  <a:srgbClr val="2C2D2E"/>
                </a:solidFill>
              </a:rPr>
              <a:t> 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>
                <a:solidFill>
                  <a:srgbClr val="2C2D2E"/>
                </a:solidFill>
              </a:rPr>
              <a:t>  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ru-RU" sz="1800" dirty="0"/>
              <a:t> </a:t>
            </a:r>
            <a:r>
              <a:rPr lang="en-US" sz="1800" dirty="0"/>
              <a:t> </a:t>
            </a:r>
            <a:r>
              <a:rPr lang="ru-RU" sz="1800" dirty="0"/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ru-RU" sz="1600" dirty="0"/>
              <a:t> </a:t>
            </a:r>
            <a:r>
              <a:rPr lang="en-US" sz="1800" dirty="0"/>
              <a:t> </a:t>
            </a:r>
            <a:r>
              <a:rPr lang="ru-RU" sz="1600" dirty="0"/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ru-RU" sz="1600" dirty="0"/>
              <a:t> </a:t>
            </a:r>
            <a:r>
              <a:rPr lang="ru-RU" sz="1800" dirty="0"/>
              <a:t> </a:t>
            </a:r>
            <a:r>
              <a:rPr lang="ru-RU" sz="1800" dirty="0">
                <a:solidFill>
                  <a:srgbClr val="2C2D2E"/>
                </a:solidFill>
              </a:rPr>
              <a:t>__ _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>
                <a:solidFill>
                  <a:srgbClr val="2C2D2E"/>
                </a:solidFill>
              </a:rPr>
              <a:t>  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>
                <a:solidFill>
                  <a:srgbClr val="2C2D2E"/>
                </a:solidFill>
              </a:rPr>
              <a:t>  </a:t>
            </a:r>
            <a:r>
              <a:rPr lang="ru-RU" sz="1600" dirty="0"/>
              <a:t>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>
                <a:solidFill>
                  <a:srgbClr val="2C2D2E"/>
                </a:solidFill>
              </a:rPr>
              <a:t>  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ru-RU" sz="1800" dirty="0"/>
              <a:t> </a:t>
            </a:r>
            <a:r>
              <a:rPr lang="en-US" sz="1800" dirty="0"/>
              <a:t> </a:t>
            </a:r>
            <a:r>
              <a:rPr lang="ru-RU" sz="1800" dirty="0"/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ru-RU" sz="1600" dirty="0"/>
              <a:t> </a:t>
            </a:r>
            <a:r>
              <a:rPr lang="en-US" sz="1800" dirty="0"/>
              <a:t> </a:t>
            </a:r>
            <a:r>
              <a:rPr lang="ru-RU" sz="1600" dirty="0"/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ru-RU" sz="1600" dirty="0"/>
              <a:t> </a:t>
            </a:r>
            <a:r>
              <a:rPr lang="ru-RU" sz="1800" dirty="0"/>
              <a:t> </a:t>
            </a:r>
            <a:r>
              <a:rPr lang="ru-RU" sz="1800" dirty="0">
                <a:solidFill>
                  <a:srgbClr val="2C2D2E"/>
                </a:solidFill>
              </a:rPr>
              <a:t>_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1800" dirty="0">
                <a:solidFill>
                  <a:srgbClr val="2C2D2E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Bahnschrift SemiBold Condensed" panose="020B0502040204020203" pitchFamily="34" charset="0"/>
                <a:cs typeface="Courier New" panose="02070309020205020404" pitchFamily="49" charset="0"/>
              </a:rPr>
              <a:t>A</a:t>
            </a:r>
            <a:r>
              <a:rPr lang="ru-RU" sz="1800" dirty="0">
                <a:solidFill>
                  <a:srgbClr val="2C2D2E"/>
                </a:solidFill>
              </a:rPr>
              <a:t> 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>
                <a:solidFill>
                  <a:srgbClr val="2C2D2E"/>
                </a:solidFill>
              </a:rPr>
              <a:t>  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/>
              <a:t>  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ru-RU" sz="1600" dirty="0">
                <a:solidFill>
                  <a:srgbClr val="2C2D2E"/>
                </a:solidFill>
              </a:rPr>
              <a:t>  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ru-RU" sz="1800" dirty="0"/>
              <a:t> </a:t>
            </a:r>
            <a:r>
              <a:rPr lang="en-US" sz="1800" dirty="0"/>
              <a:t> </a:t>
            </a:r>
            <a:r>
              <a:rPr lang="ru-RU" sz="1800" dirty="0"/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ru-RU" sz="1600" dirty="0"/>
              <a:t> </a:t>
            </a:r>
            <a:r>
              <a:rPr lang="en-US" sz="1800" dirty="0"/>
              <a:t> </a:t>
            </a:r>
            <a:r>
              <a:rPr lang="ru-RU" sz="1600" dirty="0"/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ru-RU" sz="1600" dirty="0"/>
              <a:t> </a:t>
            </a:r>
            <a:endParaRPr lang="ru-RU" sz="1800" dirty="0">
              <a:solidFill>
                <a:srgbClr val="2C2D2E"/>
              </a:solidFill>
            </a:endParaRPr>
          </a:p>
          <a:p>
            <a:pPr fontAlgn="base"/>
            <a:endParaRPr lang="ru-RU" sz="1800" dirty="0">
              <a:solidFill>
                <a:srgbClr val="2C2D2E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ru-RU" sz="1800" dirty="0">
              <a:solidFill>
                <a:srgbClr val="2C2D2E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ru-RU" sz="1800" dirty="0">
              <a:solidFill>
                <a:srgbClr val="2C2D2E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ru-RU" sz="1800" dirty="0">
              <a:solidFill>
                <a:srgbClr val="2C2D2E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ru-RU" sz="1800" dirty="0">
              <a:solidFill>
                <a:srgbClr val="2C2D2E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ru-RU" sz="1800" dirty="0">
              <a:solidFill>
                <a:srgbClr val="2C2D2E"/>
              </a:solidFill>
            </a:endParaRPr>
          </a:p>
          <a:p>
            <a:pPr fontAlgn="base"/>
            <a:endParaRPr lang="ru-RU" sz="1800" dirty="0"/>
          </a:p>
          <a:p>
            <a:pPr fontAlgn="base"/>
            <a:endParaRPr lang="ru-RU" sz="1800" dirty="0"/>
          </a:p>
          <a:p>
            <a:pPr fontAlgn="base"/>
            <a:endParaRPr lang="en-US" sz="1800" dirty="0">
              <a:latin typeface="+mn-lt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24B83FC-C55B-4225-87DE-5F7A11AFD20E}"/>
              </a:ext>
            </a:extLst>
          </p:cNvPr>
          <p:cNvSpPr/>
          <p:nvPr/>
        </p:nvSpPr>
        <p:spPr>
          <a:xfrm>
            <a:off x="4219162" y="1218717"/>
            <a:ext cx="328377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ts val="432"/>
              </a:spcBef>
            </a:pPr>
            <a:r>
              <a:rPr lang="en-US" sz="1600" i="1" dirty="0">
                <a:solidFill>
                  <a:srgbClr val="2C2D2E"/>
                </a:solidFill>
              </a:rPr>
              <a:t> </a:t>
            </a:r>
            <a:r>
              <a:rPr lang="ru-RU" sz="1600" i="1" dirty="0">
                <a:solidFill>
                  <a:srgbClr val="2C2D2E"/>
                </a:solidFill>
              </a:rPr>
              <a:t>Участок длиной 6.5 ед., блок 1 ед.</a:t>
            </a:r>
            <a:endParaRPr lang="en-US" sz="1600" b="1" i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B981EA6-9B3D-41E6-AF14-5ECD61D5A997}"/>
              </a:ext>
            </a:extLst>
          </p:cNvPr>
          <p:cNvSpPr>
            <a:spLocks noGrp="1"/>
          </p:cNvSpPr>
          <p:nvPr/>
        </p:nvSpPr>
        <p:spPr>
          <a:xfrm>
            <a:off x="770443" y="2023747"/>
            <a:ext cx="2759766" cy="171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  <a:spcBef>
                <a:spcPts val="432"/>
              </a:spcBef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A&lt;n&gt;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>
                <a:solidFill>
                  <a:srgbClr val="2C2D2E"/>
                </a:solidFill>
              </a:rPr>
              <a:t>— </a:t>
            </a:r>
            <a:r>
              <a:rPr lang="ru-RU" sz="1600" i="1" dirty="0">
                <a:solidFill>
                  <a:srgbClr val="2C2D2E"/>
                </a:solidFill>
              </a:rPr>
              <a:t>с приоритетом </a:t>
            </a:r>
            <a:r>
              <a:rPr lang="en-US" sz="1600" i="1" dirty="0">
                <a:solidFill>
                  <a:srgbClr val="2C2D2E"/>
                </a:solidFill>
              </a:rPr>
              <a:t>n</a:t>
            </a:r>
            <a:endParaRPr lang="ru-RU" sz="16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lnSpc>
                <a:spcPct val="125000"/>
              </a:lnSpc>
              <a:spcBef>
                <a:spcPts val="432"/>
              </a:spcBef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>
                <a:solidFill>
                  <a:srgbClr val="2C2D2E"/>
                </a:solidFill>
              </a:rPr>
              <a:t>—</a:t>
            </a:r>
            <a:r>
              <a:rPr lang="en-US" sz="1600" dirty="0">
                <a:solidFill>
                  <a:srgbClr val="2C2D2E"/>
                </a:solidFill>
              </a:rPr>
              <a:t> </a:t>
            </a:r>
            <a:r>
              <a:rPr lang="ru-RU" sz="1600" i="1" dirty="0">
                <a:solidFill>
                  <a:srgbClr val="2C2D2E"/>
                </a:solidFill>
              </a:rPr>
              <a:t>повторяющийся</a:t>
            </a:r>
          </a:p>
          <a:p>
            <a:pPr fontAlgn="base">
              <a:lnSpc>
                <a:spcPct val="125000"/>
              </a:lnSpc>
              <a:spcBef>
                <a:spcPts val="432"/>
              </a:spcBef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A&amp;B </a:t>
            </a:r>
            <a:r>
              <a:rPr lang="ru-RU" sz="1600" dirty="0">
                <a:solidFill>
                  <a:srgbClr val="2C2D2E"/>
                </a:solidFill>
              </a:rPr>
              <a:t>— </a:t>
            </a:r>
            <a:r>
              <a:rPr lang="ru-RU" sz="1600" i="1" dirty="0">
                <a:solidFill>
                  <a:srgbClr val="2C2D2E"/>
                </a:solidFill>
              </a:rPr>
              <a:t>группа</a:t>
            </a:r>
          </a:p>
          <a:p>
            <a:pPr fontAlgn="base">
              <a:lnSpc>
                <a:spcPct val="125000"/>
              </a:lnSpc>
              <a:spcBef>
                <a:spcPts val="432"/>
              </a:spcBef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A~ </a:t>
            </a:r>
            <a:r>
              <a:rPr lang="ru-RU" sz="1600" dirty="0">
                <a:solidFill>
                  <a:srgbClr val="2C2D2E"/>
                </a:solidFill>
              </a:rPr>
              <a:t>— </a:t>
            </a:r>
            <a:r>
              <a:rPr lang="ru-RU" sz="1600" i="1" dirty="0">
                <a:solidFill>
                  <a:srgbClr val="2C2D2E"/>
                </a:solidFill>
              </a:rPr>
              <a:t>растяжимый</a:t>
            </a:r>
          </a:p>
        </p:txBody>
      </p:sp>
    </p:spTree>
    <p:extLst>
      <p:ext uri="{BB962C8B-B14F-4D97-AF65-F5344CB8AC3E}">
        <p14:creationId xmlns:p14="http://schemas.microsoft.com/office/powerpoint/2010/main" val="390885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Процедурная генерация зданий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5143" y="4258976"/>
            <a:ext cx="82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8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245A4A-83D0-46C8-98EA-43C7D455D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02" y="1188712"/>
            <a:ext cx="6410181" cy="34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3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solidFill>
                  <a:srgbClr val="2C2D2E"/>
                </a:solidFill>
              </a:rPr>
              <a:t>Алгоритм </a:t>
            </a:r>
            <a:r>
              <a:rPr lang="en-US" sz="2400" dirty="0">
                <a:solidFill>
                  <a:srgbClr val="2C2D2E"/>
                </a:solidFill>
              </a:rPr>
              <a:t>Wave</a:t>
            </a:r>
            <a:r>
              <a:rPr lang="ru-RU" sz="2400" dirty="0">
                <a:solidFill>
                  <a:srgbClr val="2C2D2E"/>
                </a:solidFill>
              </a:rPr>
              <a:t> </a:t>
            </a:r>
            <a:r>
              <a:rPr lang="en-US" sz="2400" dirty="0">
                <a:solidFill>
                  <a:srgbClr val="2C2D2E"/>
                </a:solidFill>
              </a:rPr>
              <a:t>Function Collapse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728857" y="4258976"/>
            <a:ext cx="861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9307FE"/>
                </a:solidFill>
                <a:latin typeface="Golos Text DemiBold" panose="020B0703020202020204"/>
              </a:rPr>
              <a:t>9</a:t>
            </a:r>
            <a:r>
              <a:rPr lang="en-US" sz="1200" dirty="0">
                <a:solidFill>
                  <a:srgbClr val="9307FE"/>
                </a:solidFill>
                <a:latin typeface="Golos Text DemiBold" panose="020B0703020202020204"/>
              </a:rPr>
              <a:t> / 2</a:t>
            </a:r>
            <a:r>
              <a:rPr lang="ru-RU" sz="1200" dirty="0">
                <a:solidFill>
                  <a:srgbClr val="9307FE"/>
                </a:solidFill>
                <a:latin typeface="Golos Text DemiBold" panose="020B0703020202020204"/>
              </a:rPr>
              <a:t>1</a:t>
            </a:r>
            <a:endParaRPr lang="ru-RU" sz="2000" dirty="0">
              <a:solidFill>
                <a:srgbClr val="9307FE"/>
              </a:solidFill>
              <a:latin typeface="Golos Text DemiBold" panose="020B070302020202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599DDF-0CB2-4C48-974C-9013CED3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78" y="1462581"/>
            <a:ext cx="4391187" cy="2960391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F1A6A05-67FB-40AA-A2FE-8CAA5E4E04BC}"/>
              </a:ext>
            </a:extLst>
          </p:cNvPr>
          <p:cNvSpPr txBox="1"/>
          <p:nvPr/>
        </p:nvSpPr>
        <p:spPr>
          <a:xfrm>
            <a:off x="2358456" y="4538786"/>
            <a:ext cx="38925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900" dirty="0">
                <a:solidFill>
                  <a:schemeClr val="bg1">
                    <a:lumMod val="75000"/>
                  </a:schemeClr>
                </a:solidFill>
              </a:rPr>
              <a:t>Источник: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https://github.com/mxgmn/WaveFunctionCollapse </a:t>
            </a:r>
            <a:r>
              <a:rPr lang="ru-RU" sz="9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900" dirty="0">
              <a:solidFill>
                <a:schemeClr val="bg1">
                  <a:lumMod val="75000"/>
                </a:schemeClr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82284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7003</TotalTime>
  <Words>702</Words>
  <Application>Microsoft Office PowerPoint</Application>
  <PresentationFormat>Экран (16:9)</PresentationFormat>
  <Paragraphs>187</Paragraphs>
  <Slides>22</Slides>
  <Notes>18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ALS Gorizont Bold Expanded</vt:lpstr>
      <vt:lpstr>Arial</vt:lpstr>
      <vt:lpstr>Bahnschrift SemiBold Condensed</vt:lpstr>
      <vt:lpstr>Calibri</vt:lpstr>
      <vt:lpstr>Consolas</vt:lpstr>
      <vt:lpstr>Courier New</vt:lpstr>
      <vt:lpstr>Golos Text</vt:lpstr>
      <vt:lpstr>Golos Text DemiBold</vt:lpstr>
      <vt:lpstr>Тема1</vt:lpstr>
      <vt:lpstr>Разработка метода процедурной генерации для игровых веб-приложений с учётом особенностей отображения трёхмерной графики в браузере</vt:lpstr>
      <vt:lpstr>Проблематика</vt:lpstr>
      <vt:lpstr>Постановка задач</vt:lpstr>
      <vt:lpstr>Методы генерации</vt:lpstr>
      <vt:lpstr>Комплексный метод</vt:lpstr>
      <vt:lpstr>На основе грамматики</vt:lpstr>
      <vt:lpstr>Пример работы алгоритма</vt:lpstr>
      <vt:lpstr>Процедурная генерация зданий</vt:lpstr>
      <vt:lpstr>Алгоритм Wave Function Collapse</vt:lpstr>
      <vt:lpstr>Реализация на TypeScript</vt:lpstr>
      <vt:lpstr>Оптимизация модели</vt:lpstr>
      <vt:lpstr>Сравнение</vt:lpstr>
      <vt:lpstr>По памяти</vt:lpstr>
      <vt:lpstr>По быстродействию</vt:lpstr>
      <vt:lpstr>Фиксация отдельных участков</vt:lpstr>
      <vt:lpstr>Генерация деревьев</vt:lpstr>
      <vt:lpstr>Генерация деревьев и дорожек</vt:lpstr>
      <vt:lpstr>Генерация одной локации</vt:lpstr>
      <vt:lpstr>Результат</vt:lpstr>
      <vt:lpstr>Направления для дальнейшей работы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Илья Кощеев</cp:lastModifiedBy>
  <cp:revision>262</cp:revision>
  <dcterms:created xsi:type="dcterms:W3CDTF">2014-06-27T12:30:22Z</dcterms:created>
  <dcterms:modified xsi:type="dcterms:W3CDTF">2024-05-23T13:22:17Z</dcterms:modified>
</cp:coreProperties>
</file>